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6F3B57A2-E19B-4BB3-912F-D3B50A933D65}">
          <p14:sldIdLst>
            <p14:sldId id="256"/>
          </p14:sldIdLst>
        </p14:section>
        <p14:section name="Definition" id="{2255FA45-20C8-4431-90DC-578EE36B907D}">
          <p14:sldIdLst>
            <p14:sldId id="257"/>
          </p14:sldIdLst>
        </p14:section>
        <p14:section name="Turkey" id="{38D5A55B-B585-41DB-8AA7-D5B6BEDBF6D0}">
          <p14:sldIdLst>
            <p14:sldId id="258"/>
          </p14:sldIdLst>
        </p14:section>
        <p14:section name="Types" id="{9272D164-A8AC-4966-86B0-DC371A004DEA}">
          <p14:sldIdLst>
            <p14:sldId id="259"/>
          </p14:sldIdLst>
        </p14:section>
        <p14:section name="Reducing Inflation" id="{33ED64AE-8282-4329-96BA-46FA55BC6490}">
          <p14:sldIdLst>
            <p14:sldId id="260"/>
            <p14:sldId id="261"/>
          </p14:sldIdLst>
        </p14:section>
        <p14:section name="Conclusion" id="{53D5DF44-0219-41F6-9C04-0D9D1EC76ECF}">
          <p14:sldIdLst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628"/>
    </p:cViewPr>
  </p:sorterViewPr>
  <p:notesViewPr>
    <p:cSldViewPr>
      <p:cViewPr varScale="1">
        <p:scale>
          <a:sx n="56" d="100"/>
          <a:sy n="56" d="100"/>
        </p:scale>
        <p:origin x="-282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C9CDAD-DB6C-4D8A-AAB6-CF771D4EC11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45ED1A-5844-4150-98DB-08AF38E47F5E}">
      <dgm:prSet phldrT="[Text]"/>
      <dgm:spPr/>
      <dgm:t>
        <a:bodyPr/>
        <a:lstStyle/>
        <a:p>
          <a:r>
            <a:rPr lang="tr-TR" dirty="0" smtClean="0"/>
            <a:t>Demand-Pull</a:t>
          </a:r>
          <a:endParaRPr lang="en-US" dirty="0"/>
        </a:p>
      </dgm:t>
    </dgm:pt>
    <dgm:pt modelId="{C41B9FD6-B2C6-4A26-8BDE-5AB5C86CFB5B}" type="parTrans" cxnId="{7E172A8E-3957-4586-B7A9-D591B6707D01}">
      <dgm:prSet/>
      <dgm:spPr/>
      <dgm:t>
        <a:bodyPr/>
        <a:lstStyle/>
        <a:p>
          <a:endParaRPr lang="en-US"/>
        </a:p>
      </dgm:t>
    </dgm:pt>
    <dgm:pt modelId="{3A98CC6D-55FB-491A-B4CF-657319AD17B8}" type="sibTrans" cxnId="{7E172A8E-3957-4586-B7A9-D591B6707D01}">
      <dgm:prSet/>
      <dgm:spPr/>
      <dgm:t>
        <a:bodyPr/>
        <a:lstStyle/>
        <a:p>
          <a:endParaRPr lang="en-US"/>
        </a:p>
      </dgm:t>
    </dgm:pt>
    <dgm:pt modelId="{F507FD7B-EF0B-4FE6-A378-22A8137F0493}">
      <dgm:prSet phldrT="[Text]"/>
      <dgm:spPr/>
      <dgm:t>
        <a:bodyPr/>
        <a:lstStyle/>
        <a:p>
          <a:r>
            <a:rPr lang="tr-TR" dirty="0" smtClean="0"/>
            <a:t>Cost-Push</a:t>
          </a:r>
          <a:endParaRPr lang="en-US" dirty="0"/>
        </a:p>
      </dgm:t>
    </dgm:pt>
    <dgm:pt modelId="{8B403FCA-EF0D-46EA-8C0C-E02CBB3892D1}" type="parTrans" cxnId="{844FECBA-581A-44DB-B867-72B3C2508949}">
      <dgm:prSet/>
      <dgm:spPr/>
      <dgm:t>
        <a:bodyPr/>
        <a:lstStyle/>
        <a:p>
          <a:endParaRPr lang="en-US"/>
        </a:p>
      </dgm:t>
    </dgm:pt>
    <dgm:pt modelId="{684CBAC6-D2A0-47E1-A11F-0EFA80C5DC18}" type="sibTrans" cxnId="{844FECBA-581A-44DB-B867-72B3C2508949}">
      <dgm:prSet/>
      <dgm:spPr/>
      <dgm:t>
        <a:bodyPr/>
        <a:lstStyle/>
        <a:p>
          <a:endParaRPr lang="en-US"/>
        </a:p>
      </dgm:t>
    </dgm:pt>
    <dgm:pt modelId="{A81A3F51-CC6D-4896-A26C-97425B1DEF96}">
      <dgm:prSet phldrT="[Text]"/>
      <dgm:spPr/>
      <dgm:t>
        <a:bodyPr/>
        <a:lstStyle/>
        <a:p>
          <a:r>
            <a:rPr lang="tr-TR" dirty="0" smtClean="0"/>
            <a:t>Built-In</a:t>
          </a:r>
          <a:endParaRPr lang="en-US" dirty="0"/>
        </a:p>
      </dgm:t>
    </dgm:pt>
    <dgm:pt modelId="{9E97415D-6FD5-4998-B76F-D61199D6B8F0}" type="parTrans" cxnId="{F404497F-237D-4F6B-9004-07E51C7372AB}">
      <dgm:prSet/>
      <dgm:spPr/>
      <dgm:t>
        <a:bodyPr/>
        <a:lstStyle/>
        <a:p>
          <a:endParaRPr lang="en-US"/>
        </a:p>
      </dgm:t>
    </dgm:pt>
    <dgm:pt modelId="{6D417CA3-9173-49D4-A3C1-51A8B23092EA}" type="sibTrans" cxnId="{F404497F-237D-4F6B-9004-07E51C7372AB}">
      <dgm:prSet/>
      <dgm:spPr/>
      <dgm:t>
        <a:bodyPr/>
        <a:lstStyle/>
        <a:p>
          <a:endParaRPr lang="en-US"/>
        </a:p>
      </dgm:t>
    </dgm:pt>
    <dgm:pt modelId="{E740C1DE-42A6-4221-9C3A-E6DF3AB99ECA}" type="pres">
      <dgm:prSet presAssocID="{5DC9CDAD-DB6C-4D8A-AAB6-CF771D4EC11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D14374-6C09-4C3E-8ED1-36384EAEFC3B}" type="pres">
      <dgm:prSet presAssocID="{0345ED1A-5844-4150-98DB-08AF38E47F5E}" presName="parentLin" presStyleCnt="0"/>
      <dgm:spPr/>
    </dgm:pt>
    <dgm:pt modelId="{07010CC8-0704-4714-BCCF-E9AB6A9C8607}" type="pres">
      <dgm:prSet presAssocID="{0345ED1A-5844-4150-98DB-08AF38E47F5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E954B44-1CF3-4E8E-9ED1-87586C9E0C70}" type="pres">
      <dgm:prSet presAssocID="{0345ED1A-5844-4150-98DB-08AF38E47F5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E78D4D-B6F0-433C-A65B-9976A91CE1BA}" type="pres">
      <dgm:prSet presAssocID="{0345ED1A-5844-4150-98DB-08AF38E47F5E}" presName="negativeSpace" presStyleCnt="0"/>
      <dgm:spPr/>
    </dgm:pt>
    <dgm:pt modelId="{E67E3E16-1208-4B38-A834-029C229630F9}" type="pres">
      <dgm:prSet presAssocID="{0345ED1A-5844-4150-98DB-08AF38E47F5E}" presName="childText" presStyleLbl="conFgAcc1" presStyleIdx="0" presStyleCnt="3">
        <dgm:presLayoutVars>
          <dgm:bulletEnabled val="1"/>
        </dgm:presLayoutVars>
      </dgm:prSet>
      <dgm:spPr/>
    </dgm:pt>
    <dgm:pt modelId="{A9966A04-49E2-4308-A56B-BFD340C4F580}" type="pres">
      <dgm:prSet presAssocID="{3A98CC6D-55FB-491A-B4CF-657319AD17B8}" presName="spaceBetweenRectangles" presStyleCnt="0"/>
      <dgm:spPr/>
    </dgm:pt>
    <dgm:pt modelId="{021A0EF7-EF3A-428C-A26D-F5D15D0A9549}" type="pres">
      <dgm:prSet presAssocID="{F507FD7B-EF0B-4FE6-A378-22A8137F0493}" presName="parentLin" presStyleCnt="0"/>
      <dgm:spPr/>
    </dgm:pt>
    <dgm:pt modelId="{375FC4E7-0727-4EDD-A7E1-839E91884DC1}" type="pres">
      <dgm:prSet presAssocID="{F507FD7B-EF0B-4FE6-A378-22A8137F0493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EF745B1-B5A3-480D-AD40-C55EEFE52065}" type="pres">
      <dgm:prSet presAssocID="{F507FD7B-EF0B-4FE6-A378-22A8137F049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D8562-571A-4E4E-8451-BF955DD0389E}" type="pres">
      <dgm:prSet presAssocID="{F507FD7B-EF0B-4FE6-A378-22A8137F0493}" presName="negativeSpace" presStyleCnt="0"/>
      <dgm:spPr/>
    </dgm:pt>
    <dgm:pt modelId="{492EBF61-327D-41D5-895A-4C4630167B0C}" type="pres">
      <dgm:prSet presAssocID="{F507FD7B-EF0B-4FE6-A378-22A8137F0493}" presName="childText" presStyleLbl="conFgAcc1" presStyleIdx="1" presStyleCnt="3">
        <dgm:presLayoutVars>
          <dgm:bulletEnabled val="1"/>
        </dgm:presLayoutVars>
      </dgm:prSet>
      <dgm:spPr/>
    </dgm:pt>
    <dgm:pt modelId="{088E2D52-D5B7-4371-B042-BB27BBF9A12C}" type="pres">
      <dgm:prSet presAssocID="{684CBAC6-D2A0-47E1-A11F-0EFA80C5DC18}" presName="spaceBetweenRectangles" presStyleCnt="0"/>
      <dgm:spPr/>
    </dgm:pt>
    <dgm:pt modelId="{858345D1-92DE-43D2-997A-B26D57D797A5}" type="pres">
      <dgm:prSet presAssocID="{A81A3F51-CC6D-4896-A26C-97425B1DEF96}" presName="parentLin" presStyleCnt="0"/>
      <dgm:spPr/>
    </dgm:pt>
    <dgm:pt modelId="{936E635D-2FFD-488A-B346-6B5D8EE7127D}" type="pres">
      <dgm:prSet presAssocID="{A81A3F51-CC6D-4896-A26C-97425B1DEF96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9BD569C7-D891-4E88-BE5B-F286189122F7}" type="pres">
      <dgm:prSet presAssocID="{A81A3F51-CC6D-4896-A26C-97425B1DEF9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0ABE47-BC61-4B58-BEA1-CA5EF3B0173A}" type="pres">
      <dgm:prSet presAssocID="{A81A3F51-CC6D-4896-A26C-97425B1DEF96}" presName="negativeSpace" presStyleCnt="0"/>
      <dgm:spPr/>
    </dgm:pt>
    <dgm:pt modelId="{0E52D7B9-1E24-4738-A1A6-103E3CA25292}" type="pres">
      <dgm:prSet presAssocID="{A81A3F51-CC6D-4896-A26C-97425B1DEF9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BC267EC-43AC-4B13-AFCE-92135FCAEE5B}" type="presOf" srcId="{0345ED1A-5844-4150-98DB-08AF38E47F5E}" destId="{07010CC8-0704-4714-BCCF-E9AB6A9C8607}" srcOrd="0" destOrd="0" presId="urn:microsoft.com/office/officeart/2005/8/layout/list1"/>
    <dgm:cxn modelId="{7E172A8E-3957-4586-B7A9-D591B6707D01}" srcId="{5DC9CDAD-DB6C-4D8A-AAB6-CF771D4EC11C}" destId="{0345ED1A-5844-4150-98DB-08AF38E47F5E}" srcOrd="0" destOrd="0" parTransId="{C41B9FD6-B2C6-4A26-8BDE-5AB5C86CFB5B}" sibTransId="{3A98CC6D-55FB-491A-B4CF-657319AD17B8}"/>
    <dgm:cxn modelId="{0A9CD107-825A-4103-BF66-20D922A75E85}" type="presOf" srcId="{F507FD7B-EF0B-4FE6-A378-22A8137F0493}" destId="{8EF745B1-B5A3-480D-AD40-C55EEFE52065}" srcOrd="1" destOrd="0" presId="urn:microsoft.com/office/officeart/2005/8/layout/list1"/>
    <dgm:cxn modelId="{844FECBA-581A-44DB-B867-72B3C2508949}" srcId="{5DC9CDAD-DB6C-4D8A-AAB6-CF771D4EC11C}" destId="{F507FD7B-EF0B-4FE6-A378-22A8137F0493}" srcOrd="1" destOrd="0" parTransId="{8B403FCA-EF0D-46EA-8C0C-E02CBB3892D1}" sibTransId="{684CBAC6-D2A0-47E1-A11F-0EFA80C5DC18}"/>
    <dgm:cxn modelId="{D85787F7-A5B0-4455-BAE0-66FD476B81D1}" type="presOf" srcId="{A81A3F51-CC6D-4896-A26C-97425B1DEF96}" destId="{9BD569C7-D891-4E88-BE5B-F286189122F7}" srcOrd="1" destOrd="0" presId="urn:microsoft.com/office/officeart/2005/8/layout/list1"/>
    <dgm:cxn modelId="{F404497F-237D-4F6B-9004-07E51C7372AB}" srcId="{5DC9CDAD-DB6C-4D8A-AAB6-CF771D4EC11C}" destId="{A81A3F51-CC6D-4896-A26C-97425B1DEF96}" srcOrd="2" destOrd="0" parTransId="{9E97415D-6FD5-4998-B76F-D61199D6B8F0}" sibTransId="{6D417CA3-9173-49D4-A3C1-51A8B23092EA}"/>
    <dgm:cxn modelId="{8217885B-4AB9-43F9-B0C3-2F22AC0D5629}" type="presOf" srcId="{5DC9CDAD-DB6C-4D8A-AAB6-CF771D4EC11C}" destId="{E740C1DE-42A6-4221-9C3A-E6DF3AB99ECA}" srcOrd="0" destOrd="0" presId="urn:microsoft.com/office/officeart/2005/8/layout/list1"/>
    <dgm:cxn modelId="{C7B69D06-A197-4719-9885-86231C640E42}" type="presOf" srcId="{0345ED1A-5844-4150-98DB-08AF38E47F5E}" destId="{6E954B44-1CF3-4E8E-9ED1-87586C9E0C70}" srcOrd="1" destOrd="0" presId="urn:microsoft.com/office/officeart/2005/8/layout/list1"/>
    <dgm:cxn modelId="{F56E575F-743E-4E68-931E-5E9A516265FA}" type="presOf" srcId="{F507FD7B-EF0B-4FE6-A378-22A8137F0493}" destId="{375FC4E7-0727-4EDD-A7E1-839E91884DC1}" srcOrd="0" destOrd="0" presId="urn:microsoft.com/office/officeart/2005/8/layout/list1"/>
    <dgm:cxn modelId="{C8D73744-0700-4712-9493-34B9728FDEFC}" type="presOf" srcId="{A81A3F51-CC6D-4896-A26C-97425B1DEF96}" destId="{936E635D-2FFD-488A-B346-6B5D8EE7127D}" srcOrd="0" destOrd="0" presId="urn:microsoft.com/office/officeart/2005/8/layout/list1"/>
    <dgm:cxn modelId="{934FB8CD-14B5-404F-A2E1-6F8DBBB9BC8F}" type="presParOf" srcId="{E740C1DE-42A6-4221-9C3A-E6DF3AB99ECA}" destId="{3ED14374-6C09-4C3E-8ED1-36384EAEFC3B}" srcOrd="0" destOrd="0" presId="urn:microsoft.com/office/officeart/2005/8/layout/list1"/>
    <dgm:cxn modelId="{CF26E048-4C9A-4962-B1B0-9C9A4AB0BF9D}" type="presParOf" srcId="{3ED14374-6C09-4C3E-8ED1-36384EAEFC3B}" destId="{07010CC8-0704-4714-BCCF-E9AB6A9C8607}" srcOrd="0" destOrd="0" presId="urn:microsoft.com/office/officeart/2005/8/layout/list1"/>
    <dgm:cxn modelId="{9C8D3062-3F02-48C7-87CA-1AD13A061C7A}" type="presParOf" srcId="{3ED14374-6C09-4C3E-8ED1-36384EAEFC3B}" destId="{6E954B44-1CF3-4E8E-9ED1-87586C9E0C70}" srcOrd="1" destOrd="0" presId="urn:microsoft.com/office/officeart/2005/8/layout/list1"/>
    <dgm:cxn modelId="{DDEBD539-5206-4E11-986B-F091C9D81C82}" type="presParOf" srcId="{E740C1DE-42A6-4221-9C3A-E6DF3AB99ECA}" destId="{9CE78D4D-B6F0-433C-A65B-9976A91CE1BA}" srcOrd="1" destOrd="0" presId="urn:microsoft.com/office/officeart/2005/8/layout/list1"/>
    <dgm:cxn modelId="{5204A96E-2190-401E-B86B-2A4E4E9C84D0}" type="presParOf" srcId="{E740C1DE-42A6-4221-9C3A-E6DF3AB99ECA}" destId="{E67E3E16-1208-4B38-A834-029C229630F9}" srcOrd="2" destOrd="0" presId="urn:microsoft.com/office/officeart/2005/8/layout/list1"/>
    <dgm:cxn modelId="{8F466B9F-CA05-4FD0-AF03-78D34141A760}" type="presParOf" srcId="{E740C1DE-42A6-4221-9C3A-E6DF3AB99ECA}" destId="{A9966A04-49E2-4308-A56B-BFD340C4F580}" srcOrd="3" destOrd="0" presId="urn:microsoft.com/office/officeart/2005/8/layout/list1"/>
    <dgm:cxn modelId="{A53DFB8D-5000-447A-BBBB-8304DEAEB1DD}" type="presParOf" srcId="{E740C1DE-42A6-4221-9C3A-E6DF3AB99ECA}" destId="{021A0EF7-EF3A-428C-A26D-F5D15D0A9549}" srcOrd="4" destOrd="0" presId="urn:microsoft.com/office/officeart/2005/8/layout/list1"/>
    <dgm:cxn modelId="{D2A8F3D4-6AEA-4037-B3F0-5E98AE7BC17F}" type="presParOf" srcId="{021A0EF7-EF3A-428C-A26D-F5D15D0A9549}" destId="{375FC4E7-0727-4EDD-A7E1-839E91884DC1}" srcOrd="0" destOrd="0" presId="urn:microsoft.com/office/officeart/2005/8/layout/list1"/>
    <dgm:cxn modelId="{D93EBF59-7910-4A5C-B813-FB4423F7F4C5}" type="presParOf" srcId="{021A0EF7-EF3A-428C-A26D-F5D15D0A9549}" destId="{8EF745B1-B5A3-480D-AD40-C55EEFE52065}" srcOrd="1" destOrd="0" presId="urn:microsoft.com/office/officeart/2005/8/layout/list1"/>
    <dgm:cxn modelId="{A8068D96-9223-4EAE-B8B6-AFEB826618A8}" type="presParOf" srcId="{E740C1DE-42A6-4221-9C3A-E6DF3AB99ECA}" destId="{AADD8562-571A-4E4E-8451-BF955DD0389E}" srcOrd="5" destOrd="0" presId="urn:microsoft.com/office/officeart/2005/8/layout/list1"/>
    <dgm:cxn modelId="{3EA3B224-9733-4CA5-87E1-9454890A6A00}" type="presParOf" srcId="{E740C1DE-42A6-4221-9C3A-E6DF3AB99ECA}" destId="{492EBF61-327D-41D5-895A-4C4630167B0C}" srcOrd="6" destOrd="0" presId="urn:microsoft.com/office/officeart/2005/8/layout/list1"/>
    <dgm:cxn modelId="{D900C3B3-7A42-4FF3-AB95-C516F83B0529}" type="presParOf" srcId="{E740C1DE-42A6-4221-9C3A-E6DF3AB99ECA}" destId="{088E2D52-D5B7-4371-B042-BB27BBF9A12C}" srcOrd="7" destOrd="0" presId="urn:microsoft.com/office/officeart/2005/8/layout/list1"/>
    <dgm:cxn modelId="{024DEB4C-DB47-4F01-A90B-B78CDF9F8AB4}" type="presParOf" srcId="{E740C1DE-42A6-4221-9C3A-E6DF3AB99ECA}" destId="{858345D1-92DE-43D2-997A-B26D57D797A5}" srcOrd="8" destOrd="0" presId="urn:microsoft.com/office/officeart/2005/8/layout/list1"/>
    <dgm:cxn modelId="{EA781CAD-635D-4274-9712-743900EE4DB8}" type="presParOf" srcId="{858345D1-92DE-43D2-997A-B26D57D797A5}" destId="{936E635D-2FFD-488A-B346-6B5D8EE7127D}" srcOrd="0" destOrd="0" presId="urn:microsoft.com/office/officeart/2005/8/layout/list1"/>
    <dgm:cxn modelId="{A11EEC4E-A3E0-41D2-93F4-F15AC2369AA9}" type="presParOf" srcId="{858345D1-92DE-43D2-997A-B26D57D797A5}" destId="{9BD569C7-D891-4E88-BE5B-F286189122F7}" srcOrd="1" destOrd="0" presId="urn:microsoft.com/office/officeart/2005/8/layout/list1"/>
    <dgm:cxn modelId="{15A0469E-BBFA-4305-B44D-1F666842632A}" type="presParOf" srcId="{E740C1DE-42A6-4221-9C3A-E6DF3AB99ECA}" destId="{790ABE47-BC61-4B58-BEA1-CA5EF3B0173A}" srcOrd="9" destOrd="0" presId="urn:microsoft.com/office/officeart/2005/8/layout/list1"/>
    <dgm:cxn modelId="{2EAEEDC8-0074-4317-A378-31B41CA6F3C7}" type="presParOf" srcId="{E740C1DE-42A6-4221-9C3A-E6DF3AB99ECA}" destId="{0E52D7B9-1E24-4738-A1A6-103E3CA2529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7E3E16-1208-4B38-A834-029C229630F9}">
      <dsp:nvSpPr>
        <dsp:cNvPr id="0" name=""/>
        <dsp:cNvSpPr/>
      </dsp:nvSpPr>
      <dsp:spPr>
        <a:xfrm>
          <a:off x="0" y="566280"/>
          <a:ext cx="8504238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954B44-1CF3-4E8E-9ED1-87586C9E0C70}">
      <dsp:nvSpPr>
        <dsp:cNvPr id="0" name=""/>
        <dsp:cNvSpPr/>
      </dsp:nvSpPr>
      <dsp:spPr>
        <a:xfrm>
          <a:off x="425211" y="64439"/>
          <a:ext cx="5952966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Demand-Pull</a:t>
          </a:r>
          <a:endParaRPr lang="en-US" sz="3400" kern="1200" dirty="0"/>
        </a:p>
      </dsp:txBody>
      <dsp:txXfrm>
        <a:off x="474207" y="113435"/>
        <a:ext cx="5854974" cy="905688"/>
      </dsp:txXfrm>
    </dsp:sp>
    <dsp:sp modelId="{492EBF61-327D-41D5-895A-4C4630167B0C}">
      <dsp:nvSpPr>
        <dsp:cNvPr id="0" name=""/>
        <dsp:cNvSpPr/>
      </dsp:nvSpPr>
      <dsp:spPr>
        <a:xfrm>
          <a:off x="0" y="2108520"/>
          <a:ext cx="8504238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F745B1-B5A3-480D-AD40-C55EEFE52065}">
      <dsp:nvSpPr>
        <dsp:cNvPr id="0" name=""/>
        <dsp:cNvSpPr/>
      </dsp:nvSpPr>
      <dsp:spPr>
        <a:xfrm>
          <a:off x="425211" y="1606680"/>
          <a:ext cx="5952966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Cost-Push</a:t>
          </a:r>
          <a:endParaRPr lang="en-US" sz="3400" kern="1200" dirty="0"/>
        </a:p>
      </dsp:txBody>
      <dsp:txXfrm>
        <a:off x="474207" y="1655676"/>
        <a:ext cx="5854974" cy="905688"/>
      </dsp:txXfrm>
    </dsp:sp>
    <dsp:sp modelId="{0E52D7B9-1E24-4738-A1A6-103E3CA25292}">
      <dsp:nvSpPr>
        <dsp:cNvPr id="0" name=""/>
        <dsp:cNvSpPr/>
      </dsp:nvSpPr>
      <dsp:spPr>
        <a:xfrm>
          <a:off x="0" y="3650760"/>
          <a:ext cx="8504238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D569C7-D891-4E88-BE5B-F286189122F7}">
      <dsp:nvSpPr>
        <dsp:cNvPr id="0" name=""/>
        <dsp:cNvSpPr/>
      </dsp:nvSpPr>
      <dsp:spPr>
        <a:xfrm>
          <a:off x="425211" y="3148920"/>
          <a:ext cx="5952966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Built-In</a:t>
          </a:r>
          <a:endParaRPr lang="en-US" sz="3400" kern="1200" dirty="0"/>
        </a:p>
      </dsp:txBody>
      <dsp:txXfrm>
        <a:off x="474207" y="3197916"/>
        <a:ext cx="5854974" cy="905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CTIS 186 PowerPoint Midterm Exam (Spring 2021 - 2022)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397E6-4EC7-43EA-A2F8-41AB01AC3E56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5C299-2C05-4E16-869E-F10AC667F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2554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CTIS 186 PowerPoint Midterm Exam (Spring 2021 - 2022)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DC29F-3EC1-44FB-936E-B9845492863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26CD5-EDFA-409F-A00C-EE4727934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6613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26CD5-EDFA-409F-A00C-EE4727934C3D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CTIS 186 PowerPoint Midterm Exam (Spring 2021 - 2022)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09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Don’t forget to mention that inflation is a serious issue nowadays and is affecting more and more economies especially after COVID 19 Pandemic!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26CD5-EDFA-409F-A00C-EE4727934C3D}" type="slidenum">
              <a:rPr lang="en-US" smtClean="0"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CTIS 186 PowerPoint Midterm Exam (Spring 2021 - 2022)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90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CTIS 186 PowerPoint Midterm Exam (Spring 2021 - 2022)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E26CD5-EDFA-409F-A00C-EE4727934C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5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CTIS 186 PowerPoint Midterm Exam (Spring 2021 - 2022)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E26CD5-EDFA-409F-A00C-EE4727934C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28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CTIS 186 PowerPoint Midterm Exam (Spring 2021 - 2022)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E26CD5-EDFA-409F-A00C-EE4727934C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41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CTIS 186 PowerPoint Midterm Exam (Spring 2021 - 2022)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E26CD5-EDFA-409F-A00C-EE4727934C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CTIS 186 PowerPoint Midterm Exam (Spring 2021 - 2022)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E26CD5-EDFA-409F-A00C-EE4727934C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90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37791C2-8717-42E8-87E4-6A314B186159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37791C2-8717-42E8-87E4-6A314B186159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Jamel Ben Chafra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Inflation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505200"/>
            <a:ext cx="87630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r-TR" sz="3600" b="1" dirty="0" smtClean="0"/>
              <a:t>What is inflation?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The rate at which the level of prices for goods and services is rising.</a:t>
            </a:r>
          </a:p>
          <a:p>
            <a:r>
              <a:rPr lang="tr-TR" dirty="0" smtClean="0"/>
              <a:t>The rate at which the value of a currency is falling.</a:t>
            </a:r>
          </a:p>
          <a:p>
            <a:r>
              <a:rPr lang="tr-TR" dirty="0" smtClean="0"/>
              <a:t>An important determinent of interest rates.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56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/>
              <a:t>Inflation Rates in Turkey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5666511"/>
              </p:ext>
            </p:extLst>
          </p:nvPr>
        </p:nvGraphicFramePr>
        <p:xfrm>
          <a:off x="301625" y="1527175"/>
          <a:ext cx="8504238" cy="4820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Inflation Rate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8.57 %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6.47 %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8.89 %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7.49 %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8.86 %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7.67 %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7.78 %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11.14 %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16.33 %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15.18 %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12.28 %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36.10 %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10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800" b="1" dirty="0" smtClean="0"/>
              <a:t>Types of inflation</a:t>
            </a:r>
            <a:endParaRPr lang="en-US" sz="3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06542305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7741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governments reduce inflation?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3400" y="2705100"/>
            <a:ext cx="8077200" cy="1447800"/>
            <a:chOff x="457200" y="2895600"/>
            <a:chExt cx="8077200" cy="1447800"/>
          </a:xfrm>
        </p:grpSpPr>
        <p:sp>
          <p:nvSpPr>
            <p:cNvPr id="4" name="Cloud Callout 3"/>
            <p:cNvSpPr/>
            <p:nvPr/>
          </p:nvSpPr>
          <p:spPr>
            <a:xfrm>
              <a:off x="457200" y="2895600"/>
              <a:ext cx="2362200" cy="14478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Higher interest rates</a:t>
              </a:r>
              <a:endParaRPr lang="en-US" dirty="0"/>
            </a:p>
          </p:txBody>
        </p:sp>
        <p:sp>
          <p:nvSpPr>
            <p:cNvPr id="5" name="Cloud Callout 4"/>
            <p:cNvSpPr/>
            <p:nvPr/>
          </p:nvSpPr>
          <p:spPr>
            <a:xfrm>
              <a:off x="2971800" y="2895600"/>
              <a:ext cx="2438400" cy="14478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Stricter money supply control</a:t>
              </a:r>
              <a:endParaRPr lang="en-US" dirty="0"/>
            </a:p>
          </p:txBody>
        </p:sp>
        <p:sp>
          <p:nvSpPr>
            <p:cNvPr id="6" name="Cloud Callout 5"/>
            <p:cNvSpPr/>
            <p:nvPr/>
          </p:nvSpPr>
          <p:spPr>
            <a:xfrm>
              <a:off x="5715000" y="2895600"/>
              <a:ext cx="2819400" cy="14478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Smart competitiveness policies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4244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758825"/>
          </a:xfrm>
        </p:spPr>
        <p:txBody>
          <a:bodyPr/>
          <a:lstStyle/>
          <a:p>
            <a:r>
              <a:rPr lang="tr-TR" dirty="0" smtClean="0"/>
              <a:t>How governments reduce inflation?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533400" y="2705100"/>
            <a:ext cx="8077200" cy="3314700"/>
            <a:chOff x="533400" y="2705100"/>
            <a:chExt cx="8077200" cy="3314700"/>
          </a:xfrm>
        </p:grpSpPr>
        <p:sp>
          <p:nvSpPr>
            <p:cNvPr id="4" name="Cloud Callout 3"/>
            <p:cNvSpPr/>
            <p:nvPr/>
          </p:nvSpPr>
          <p:spPr>
            <a:xfrm>
              <a:off x="533400" y="2705100"/>
              <a:ext cx="2362200" cy="14478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Higher interest rates</a:t>
              </a:r>
              <a:endParaRPr lang="en-US" dirty="0"/>
            </a:p>
          </p:txBody>
        </p:sp>
        <p:sp>
          <p:nvSpPr>
            <p:cNvPr id="5" name="Cloud Callout 4"/>
            <p:cNvSpPr/>
            <p:nvPr/>
          </p:nvSpPr>
          <p:spPr>
            <a:xfrm>
              <a:off x="3048000" y="2705100"/>
              <a:ext cx="2438400" cy="14478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Stricter money supply control</a:t>
              </a:r>
              <a:endParaRPr lang="en-US" dirty="0"/>
            </a:p>
          </p:txBody>
        </p:sp>
        <p:sp>
          <p:nvSpPr>
            <p:cNvPr id="6" name="Cloud Callout 5"/>
            <p:cNvSpPr/>
            <p:nvPr/>
          </p:nvSpPr>
          <p:spPr>
            <a:xfrm>
              <a:off x="5791200" y="2705100"/>
              <a:ext cx="2819400" cy="14478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Smart competitiveness policies</a:t>
              </a:r>
              <a:endParaRPr lang="en-US" dirty="0"/>
            </a:p>
          </p:txBody>
        </p:sp>
        <p:sp>
          <p:nvSpPr>
            <p:cNvPr id="8" name="Cloud Callout 7"/>
            <p:cNvSpPr/>
            <p:nvPr/>
          </p:nvSpPr>
          <p:spPr>
            <a:xfrm>
              <a:off x="3048000" y="4572000"/>
              <a:ext cx="2438400" cy="14478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Higher income tax rate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2039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ord 2"/>
          <p:cNvSpPr/>
          <p:nvPr/>
        </p:nvSpPr>
        <p:spPr>
          <a:xfrm>
            <a:off x="3657600" y="2514600"/>
            <a:ext cx="2103120" cy="2103120"/>
          </a:xfrm>
          <a:custGeom>
            <a:avLst/>
            <a:gdLst/>
            <a:ahLst/>
            <a:cxnLst/>
            <a:rect l="l" t="t" r="r" b="b"/>
            <a:pathLst>
              <a:path w="914400" h="914410">
                <a:moveTo>
                  <a:pt x="152403" y="0"/>
                </a:moveTo>
                <a:lnTo>
                  <a:pt x="533400" y="0"/>
                </a:lnTo>
                <a:cubicBezTo>
                  <a:pt x="326469" y="0"/>
                  <a:pt x="145337" y="138988"/>
                  <a:pt x="91779" y="338868"/>
                </a:cubicBezTo>
                <a:cubicBezTo>
                  <a:pt x="38221" y="538748"/>
                  <a:pt x="125592" y="749681"/>
                  <a:pt x="304800" y="853147"/>
                </a:cubicBezTo>
                <a:cubicBezTo>
                  <a:pt x="484008" y="956612"/>
                  <a:pt x="710366" y="926812"/>
                  <a:pt x="856689" y="780489"/>
                </a:cubicBezTo>
                <a:lnTo>
                  <a:pt x="533400" y="0"/>
                </a:lnTo>
                <a:lnTo>
                  <a:pt x="761997" y="0"/>
                </a:lnTo>
                <a:lnTo>
                  <a:pt x="914400" y="152403"/>
                </a:lnTo>
                <a:lnTo>
                  <a:pt x="914400" y="914400"/>
                </a:lnTo>
                <a:lnTo>
                  <a:pt x="0" y="914400"/>
                </a:lnTo>
                <a:lnTo>
                  <a:pt x="0" y="15240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86200" y="2773740"/>
            <a:ext cx="175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Algerian" panose="04020705040A02060702" pitchFamily="82" charset="0"/>
              </a:rPr>
              <a:t>No inflation, no worries!</a:t>
            </a:r>
            <a:endParaRPr lang="en-US" sz="24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14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185</TotalTime>
  <Words>239</Words>
  <Application>Microsoft Office PowerPoint</Application>
  <PresentationFormat>On-screen Show (4:3)</PresentationFormat>
  <Paragraphs>62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Inflation</vt:lpstr>
      <vt:lpstr>What is inflation?</vt:lpstr>
      <vt:lpstr>Inflation Rates in Turkey</vt:lpstr>
      <vt:lpstr>Types of inflation</vt:lpstr>
      <vt:lpstr>How governments reduce inflation?</vt:lpstr>
      <vt:lpstr>How governments reduce inflation?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Windows User</cp:lastModifiedBy>
  <cp:revision>15</cp:revision>
  <dcterms:created xsi:type="dcterms:W3CDTF">2021-02-02T11:36:17Z</dcterms:created>
  <dcterms:modified xsi:type="dcterms:W3CDTF">2022-03-24T07:49:20Z</dcterms:modified>
</cp:coreProperties>
</file>